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2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26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1329-D43D-4F94-BD4C-F5F675A83702}" type="datetimeFigureOut">
              <a:rPr kumimoji="1" lang="ja-JP" altLang="en-US" smtClean="0"/>
              <a:t>2018/5/7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4551-274D-4C25-B6CE-91B71417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358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1329-D43D-4F94-BD4C-F5F675A83702}" type="datetimeFigureOut">
              <a:rPr kumimoji="1" lang="ja-JP" altLang="en-US" smtClean="0"/>
              <a:t>2018/5/7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4551-274D-4C25-B6CE-91B71417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5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761060" y="761294"/>
            <a:ext cx="831354" cy="1212567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65212" y="761294"/>
            <a:ext cx="2410122" cy="1212567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1329-D43D-4F94-BD4C-F5F675A83702}" type="datetimeFigureOut">
              <a:rPr kumimoji="1" lang="ja-JP" altLang="en-US" smtClean="0"/>
              <a:t>2018/5/7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4551-274D-4C25-B6CE-91B71417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97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1329-D43D-4F94-BD4C-F5F675A83702}" type="datetimeFigureOut">
              <a:rPr kumimoji="1" lang="ja-JP" altLang="en-US" smtClean="0"/>
              <a:t>2018/5/7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4551-274D-4C25-B6CE-91B71417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3718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1329-D43D-4F94-BD4C-F5F675A83702}" type="datetimeFigureOut">
              <a:rPr kumimoji="1" lang="ja-JP" altLang="en-US" smtClean="0"/>
              <a:t>2018/5/7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4551-274D-4C25-B6CE-91B71417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65212" y="3808766"/>
            <a:ext cx="1620738" cy="907820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971675" y="3808766"/>
            <a:ext cx="1620739" cy="907820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1329-D43D-4F94-BD4C-F5F675A83702}" type="datetimeFigureOut">
              <a:rPr kumimoji="1" lang="ja-JP" altLang="en-US" smtClean="0"/>
              <a:t>2018/5/7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4551-274D-4C25-B6CE-91B71417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1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1329-D43D-4F94-BD4C-F5F675A83702}" type="datetimeFigureOut">
              <a:rPr kumimoji="1" lang="ja-JP" altLang="en-US" smtClean="0"/>
              <a:t>2018/5/7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4551-274D-4C25-B6CE-91B71417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99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1329-D43D-4F94-BD4C-F5F675A83702}" type="datetimeFigureOut">
              <a:rPr kumimoji="1" lang="ja-JP" altLang="en-US" smtClean="0"/>
              <a:t>2018/5/7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4551-274D-4C25-B6CE-91B71417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21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1329-D43D-4F94-BD4C-F5F675A83702}" type="datetimeFigureOut">
              <a:rPr kumimoji="1" lang="ja-JP" altLang="en-US" smtClean="0"/>
              <a:t>2018/5/7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4551-274D-4C25-B6CE-91B71417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49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1329-D43D-4F94-BD4C-F5F675A83702}" type="datetimeFigureOut">
              <a:rPr kumimoji="1" lang="ja-JP" altLang="en-US" smtClean="0"/>
              <a:t>2018/5/7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4551-274D-4C25-B6CE-91B71417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61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1329-D43D-4F94-BD4C-F5F675A83702}" type="datetimeFigureOut">
              <a:rPr kumimoji="1" lang="ja-JP" altLang="en-US" smtClean="0"/>
              <a:t>2018/5/7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4551-274D-4C25-B6CE-91B71417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912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B1329-D43D-4F94-BD4C-F5F675A83702}" type="datetimeFigureOut">
              <a:rPr kumimoji="1" lang="ja-JP" altLang="en-US" smtClean="0"/>
              <a:t>2018/5/7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44551-274D-4C25-B6CE-91B71417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041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kumimoji="1"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kumimoji="1"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uyersguide.jp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2D84A71A-A740-4148-91E7-79B080C899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57" y="2787451"/>
            <a:ext cx="2463446" cy="3483180"/>
          </a:xfrm>
          <a:prstGeom prst="rect">
            <a:avLst/>
          </a:prstGeom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" y="1338458"/>
            <a:ext cx="6857999" cy="383664"/>
          </a:xfrm>
        </p:spPr>
        <p:txBody>
          <a:bodyPr>
            <a:normAutofit fontScale="55000" lnSpcReduction="20000"/>
          </a:bodyPr>
          <a:lstStyle/>
          <a:p>
            <a:r>
              <a:rPr kumimoji="1" lang="ja-JP" altLang="en-US" b="1" dirty="0">
                <a:solidFill>
                  <a:srgbClr val="9B2B40"/>
                </a:solidFill>
              </a:rPr>
              <a:t>自慢の商品をバイヤーや仕入担当者にアピールしませんか？</a:t>
            </a: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-1635" y="397578"/>
            <a:ext cx="6857999" cy="9273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1320759" rtl="0" eaLnBrk="1" latinLnBrk="0" hangingPunct="1">
              <a:lnSpc>
                <a:spcPct val="90000"/>
              </a:lnSpc>
              <a:spcBef>
                <a:spcPts val="1444"/>
              </a:spcBef>
              <a:buFont typeface="Arial" panose="020B0604020202020204" pitchFamily="34" charset="0"/>
              <a:buNone/>
              <a:defRPr kumimoji="1"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380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759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81139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41519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01898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78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2658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83037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u="sng" dirty="0"/>
              <a:t>流通小売業・飲食店向け食品・食材カタログ</a:t>
            </a:r>
            <a:endParaRPr lang="en-US" altLang="ja-JP" sz="2800" b="1" u="sng" dirty="0"/>
          </a:p>
          <a:p>
            <a:r>
              <a:rPr lang="ja-JP" altLang="en-US" sz="2800" b="1" u="sng" dirty="0"/>
              <a:t>「バイヤーズ・ガイド」 掲載商品を募集します！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5260" y="1668296"/>
            <a:ext cx="67762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バイヤーズ・ガイドは、流通小売業・飲食店などのバイヤー・仕入担当者に、</a:t>
            </a:r>
            <a:endParaRPr lang="en-US" altLang="ja-JP" sz="1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フリーペーパーを通じ食品・食材の情報提供をして、ビジネスマッチングを行っています。</a:t>
            </a:r>
            <a:endParaRPr lang="en-US" altLang="ja-JP" sz="1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この度、昨年度に引き続き、「滋賀県の食材・食品の特集号」を作成することになりました。</a:t>
            </a:r>
          </a:p>
          <a:p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折角の機会ですので、皆さまの販路開拓にお役立てください。</a:t>
            </a: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87682" y="2938698"/>
            <a:ext cx="4045907" cy="591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20759" rtl="0" eaLnBrk="1" latinLnBrk="0" hangingPunct="1">
              <a:lnSpc>
                <a:spcPct val="90000"/>
              </a:lnSpc>
              <a:spcBef>
                <a:spcPts val="1444"/>
              </a:spcBef>
              <a:buFont typeface="Arial" panose="020B0604020202020204" pitchFamily="34" charset="0"/>
              <a:buNone/>
              <a:defRPr kumimoji="1"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380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759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81139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41519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01898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78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2658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83037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600" b="1" dirty="0">
                <a:solidFill>
                  <a:srgbClr val="9B2B40"/>
                </a:solidFill>
              </a:rPr>
              <a:t>●約</a:t>
            </a:r>
            <a:r>
              <a:rPr lang="en-US" altLang="ja-JP" sz="1600" b="1" dirty="0">
                <a:solidFill>
                  <a:srgbClr val="9B2B40"/>
                </a:solidFill>
              </a:rPr>
              <a:t>5,000</a:t>
            </a:r>
            <a:r>
              <a:rPr lang="ja-JP" altLang="en-US" sz="1600" b="1" dirty="0">
                <a:solidFill>
                  <a:srgbClr val="9B2B40"/>
                </a:solidFill>
              </a:rPr>
              <a:t>件のバイヤー・仕入れ担当へ</a:t>
            </a:r>
            <a:endParaRPr lang="en-US" altLang="ja-JP" sz="1600" b="1" dirty="0">
              <a:solidFill>
                <a:srgbClr val="9B2B40"/>
              </a:solidFill>
            </a:endParaRPr>
          </a:p>
          <a:p>
            <a:pPr algn="l">
              <a:spcBef>
                <a:spcPts val="0"/>
              </a:spcBef>
            </a:pPr>
            <a:r>
              <a:rPr lang="ja-JP" altLang="en-US" sz="1600" b="1" dirty="0">
                <a:solidFill>
                  <a:srgbClr val="9B2B40"/>
                </a:solidFill>
              </a:rPr>
              <a:t>　 カタログをお届け</a:t>
            </a: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162838" y="4742754"/>
            <a:ext cx="4045907" cy="591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20759" rtl="0" eaLnBrk="1" latinLnBrk="0" hangingPunct="1">
              <a:lnSpc>
                <a:spcPct val="90000"/>
              </a:lnSpc>
              <a:spcBef>
                <a:spcPts val="1444"/>
              </a:spcBef>
              <a:buFont typeface="Arial" panose="020B0604020202020204" pitchFamily="34" charset="0"/>
              <a:buNone/>
              <a:defRPr kumimoji="1"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380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759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81139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41519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01898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78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2658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83037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600" b="1" dirty="0">
                <a:solidFill>
                  <a:srgbClr val="9B2B40"/>
                </a:solidFill>
              </a:rPr>
              <a:t>●気になる商品にはバイヤーから直接連絡。</a:t>
            </a:r>
            <a:endParaRPr lang="en-US" altLang="ja-JP" sz="1600" b="1" dirty="0">
              <a:solidFill>
                <a:srgbClr val="9B2B40"/>
              </a:solidFill>
            </a:endParaRPr>
          </a:p>
          <a:p>
            <a:pPr algn="l">
              <a:spcBef>
                <a:spcPts val="0"/>
              </a:spcBef>
            </a:pPr>
            <a:r>
              <a:rPr lang="ja-JP" altLang="en-US" sz="1600" b="1" dirty="0">
                <a:solidFill>
                  <a:srgbClr val="9B2B40"/>
                </a:solidFill>
              </a:rPr>
              <a:t>　 手数料はいただきません</a:t>
            </a:r>
            <a:endParaRPr lang="en-US" altLang="ja-JP" sz="1600" b="1" dirty="0">
              <a:solidFill>
                <a:srgbClr val="9B2B4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5676" y="3401827"/>
            <a:ext cx="3565400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下記の配布先へお届けします。</a:t>
            </a:r>
            <a:endParaRPr lang="en-US" altLang="ja-JP" sz="1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○</a:t>
            </a:r>
            <a:r>
              <a:rPr lang="ja-JP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全国百貨店・スーパー・商社・大手飲食店・</a:t>
            </a:r>
            <a:endParaRPr lang="en-US" altLang="ja-JP" sz="1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 </a:t>
            </a:r>
            <a:r>
              <a:rPr lang="ja-JP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通販会社等のバイヤー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へ</a:t>
            </a:r>
            <a:endParaRPr lang="en-US" altLang="ja-JP" sz="1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○滋賀県内の</a:t>
            </a:r>
            <a:r>
              <a:rPr lang="ja-JP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飲食店・小売店等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へ</a:t>
            </a:r>
            <a:endParaRPr lang="en-US" altLang="ja-JP" sz="1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kumimoji="1"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○商談会・展示会での直接配付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5676" y="5213092"/>
            <a:ext cx="35589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気になる商品を見つけたバイヤーは、直接</a:t>
            </a:r>
            <a:endParaRPr kumimoji="1" lang="en-US" altLang="ja-JP" sz="1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事業者様へ連絡。商談成約しても、手数料が</a:t>
            </a:r>
            <a:endParaRPr lang="en-US" altLang="ja-JP" sz="1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kumimoji="1"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発生することはありません。</a:t>
            </a:r>
            <a:endParaRPr kumimoji="1" lang="en-US" altLang="ja-JP" sz="1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111075" y="6648383"/>
            <a:ext cx="6632578" cy="2706681"/>
          </a:xfrm>
          <a:prstGeom prst="roundRect">
            <a:avLst>
              <a:gd name="adj" fmla="val 4430"/>
            </a:avLst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5295" y="6541771"/>
            <a:ext cx="688521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1400" b="1" dirty="0"/>
              <a:t>過去掲載者の声</a:t>
            </a:r>
          </a:p>
          <a:p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・商品情報の項目がわかりやすいので、商談が早く進みます。（中国地方 惣菜メーカー）</a:t>
            </a:r>
            <a:endParaRPr lang="en-US" altLang="ja-JP" sz="1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・お付き合いのなかったバイヤーとつながることができました。（東北地方 水産メーカー）</a:t>
            </a:r>
            <a:endParaRPr lang="en-US" altLang="ja-JP" sz="1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・県が発行している冊子なので、その冊子に載っているだけで信頼性があります。</a:t>
            </a:r>
            <a:endParaRPr lang="en-US" altLang="ja-JP" sz="1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営業ツールとしても使えるので便利です。　（九州地方 加工品メーカー）</a:t>
            </a:r>
            <a:endParaRPr lang="en-US" altLang="ja-JP" sz="1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endParaRPr lang="en-US" altLang="ja-JP" sz="800" dirty="0"/>
          </a:p>
          <a:p>
            <a:r>
              <a:rPr lang="ja-JP" altLang="en-US" sz="1400" b="1" dirty="0"/>
              <a:t>バイヤーの声</a:t>
            </a:r>
            <a:endParaRPr lang="en-US" altLang="ja-JP" sz="1400" b="1" dirty="0"/>
          </a:p>
          <a:p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・地域産品がまとまっており、見やすいうえ、探しやすい。現地に行かなくても商品情報を</a:t>
            </a:r>
            <a:endParaRPr lang="en-US" altLang="ja-JP" sz="1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知ることができます。　（通販・バイヤー）</a:t>
            </a:r>
            <a:endParaRPr lang="en-US" altLang="ja-JP" sz="1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・商品情報が詳しく載っているので、お声がけさせていただく前に読み込んでいます。</a:t>
            </a:r>
            <a:endParaRPr lang="en-US" altLang="ja-JP" sz="1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特に、商品へのこだわりが読み取れる原材料をよく見ています。（百貨店・バイヤー）</a:t>
            </a:r>
            <a:endParaRPr lang="en-US" altLang="ja-JP" sz="1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2960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-43888" y="375782"/>
            <a:ext cx="6567824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掲載対象：　滋賀県内の生産者・メーカー様の食材・食品</a:t>
            </a:r>
            <a:endParaRPr lang="en-US" altLang="ja-JP" sz="1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　　　　　　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※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野菜・米・魚・肉など、生鮮商品も掲載できます。</a:t>
            </a:r>
            <a:endParaRPr lang="en-US" altLang="ja-JP" sz="1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　　　　　　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※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生産量が少ない商品も、条件によって成約するケースも増えています。</a:t>
            </a:r>
            <a:endParaRPr kumimoji="1" lang="en-US" altLang="ja-JP" sz="1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kumimoji="1"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発行予定：　</a:t>
            </a:r>
            <a:r>
              <a:rPr kumimoji="1"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2018</a:t>
            </a:r>
            <a:r>
              <a:rPr kumimoji="1"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8</a:t>
            </a:r>
            <a:r>
              <a:rPr kumimoji="1"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月下旬</a:t>
            </a:r>
            <a:endParaRPr kumimoji="1" lang="en-US" altLang="ja-JP" sz="1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kumimoji="1"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掲載内容：　</a:t>
            </a:r>
            <a:r>
              <a:rPr lang="ja-JP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食材・商品の特徴、写真、材料、ロット等</a:t>
            </a:r>
            <a:endParaRPr lang="en-US" altLang="ja-JP" sz="1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kumimoji="1"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　　　　　＜パターン１＞１商品紹介（</a:t>
            </a:r>
            <a:r>
              <a:rPr kumimoji="1"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1/2</a:t>
            </a:r>
            <a:r>
              <a:rPr kumimoji="1"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ページ）　</a:t>
            </a:r>
            <a:endParaRPr kumimoji="1" lang="en-US" altLang="ja-JP" sz="1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　　　　　＜パターン２＞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商品紹介（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1/2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ページ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×2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endParaRPr kumimoji="1" lang="en-US" altLang="ja-JP" sz="1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kumimoji="1"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　　　　　＜パターン３＞事業者紹介</a:t>
            </a:r>
            <a:r>
              <a:rPr kumimoji="1"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+</a:t>
            </a:r>
            <a:r>
              <a:rPr kumimoji="1"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２商品紹介（</a:t>
            </a:r>
            <a:r>
              <a:rPr kumimoji="1"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</a:t>
            </a:r>
            <a:r>
              <a:rPr kumimoji="1"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ページ全面）</a:t>
            </a:r>
            <a:endParaRPr kumimoji="1" lang="en-US" altLang="ja-JP" sz="1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掲載料　 ：　パターン１　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3,000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円、パターン２　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6,000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円、パターン３　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10,000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円</a:t>
            </a:r>
            <a:endParaRPr lang="en-US" altLang="ja-JP" sz="1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　　　　　　（すべて税込）</a:t>
            </a:r>
            <a:endParaRPr lang="en-US" altLang="ja-JP" sz="1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申込方法：　別添の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Excel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ファイルに掲載内容を入力し、所属商工会へお送りください。</a:t>
            </a:r>
            <a:endParaRPr lang="en-US" altLang="ja-JP" sz="1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　　　　　　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※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昨年度と同商品を掲載される場合も、ご提出をお願いいたします。</a:t>
            </a:r>
            <a:endParaRPr lang="en-US" altLang="ja-JP" sz="1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申込締切：　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2018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6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月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4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日（月）</a:t>
            </a:r>
            <a:endParaRPr lang="en-US" altLang="ja-JP" sz="1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-43888" y="160675"/>
            <a:ext cx="4045907" cy="352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20759" rtl="0" eaLnBrk="1" latinLnBrk="0" hangingPunct="1">
              <a:lnSpc>
                <a:spcPct val="90000"/>
              </a:lnSpc>
              <a:spcBef>
                <a:spcPts val="1444"/>
              </a:spcBef>
              <a:buFont typeface="Arial" panose="020B0604020202020204" pitchFamily="34" charset="0"/>
              <a:buNone/>
              <a:defRPr kumimoji="1"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380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759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81139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41519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01898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78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2658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83037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b="1" dirty="0">
                <a:solidFill>
                  <a:srgbClr val="9B2B40"/>
                </a:solidFill>
              </a:rPr>
              <a:t>●概要</a:t>
            </a:r>
            <a:endParaRPr lang="en-US" altLang="ja-JP" sz="1800" b="1" dirty="0">
              <a:solidFill>
                <a:srgbClr val="9B2B40"/>
              </a:solidFill>
            </a:endParaRPr>
          </a:p>
        </p:txBody>
      </p:sp>
      <p:sp>
        <p:nvSpPr>
          <p:cNvPr id="13" name="サブタイトル 2"/>
          <p:cNvSpPr txBox="1">
            <a:spLocks/>
          </p:cNvSpPr>
          <p:nvPr/>
        </p:nvSpPr>
        <p:spPr>
          <a:xfrm>
            <a:off x="1" y="3307612"/>
            <a:ext cx="1979112" cy="352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20759" rtl="0" eaLnBrk="1" latinLnBrk="0" hangingPunct="1">
              <a:lnSpc>
                <a:spcPct val="90000"/>
              </a:lnSpc>
              <a:spcBef>
                <a:spcPts val="1444"/>
              </a:spcBef>
              <a:buFont typeface="Arial" panose="020B0604020202020204" pitchFamily="34" charset="0"/>
              <a:buNone/>
              <a:defRPr kumimoji="1"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380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759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81139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41519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01898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78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2658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83037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b="1" dirty="0">
                <a:solidFill>
                  <a:srgbClr val="9B2B40"/>
                </a:solidFill>
              </a:rPr>
              <a:t>●掲載イメージ</a:t>
            </a:r>
            <a:endParaRPr lang="en-US" altLang="ja-JP" sz="1800" b="1" dirty="0">
              <a:solidFill>
                <a:srgbClr val="9B2B40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18" y="4036286"/>
            <a:ext cx="3194137" cy="448342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506218" y="3559946"/>
            <a:ext cx="2696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＜パターン３＞</a:t>
            </a:r>
            <a:endParaRPr lang="en-US" altLang="ja-JP" sz="1200" dirty="0"/>
          </a:p>
          <a:p>
            <a:r>
              <a:rPr lang="ja-JP" altLang="en-US" sz="1200" dirty="0"/>
              <a:t>事業者紹介</a:t>
            </a:r>
            <a:r>
              <a:rPr lang="en-US" altLang="ja-JP" sz="1200" dirty="0"/>
              <a:t>+2</a:t>
            </a:r>
            <a:r>
              <a:rPr lang="ja-JP" altLang="en-US" sz="1200" dirty="0"/>
              <a:t>商品紹介（</a:t>
            </a:r>
            <a:r>
              <a:rPr lang="en-US" altLang="ja-JP" sz="1200" dirty="0"/>
              <a:t>1</a:t>
            </a:r>
            <a:r>
              <a:rPr lang="ja-JP" altLang="en-US" sz="1200" dirty="0"/>
              <a:t>ページ全面）</a:t>
            </a:r>
            <a:endParaRPr lang="en-US" altLang="ja-JP" sz="1200" dirty="0"/>
          </a:p>
        </p:txBody>
      </p:sp>
      <p:sp>
        <p:nvSpPr>
          <p:cNvPr id="16" name="サブタイトル 2"/>
          <p:cNvSpPr txBox="1">
            <a:spLocks/>
          </p:cNvSpPr>
          <p:nvPr/>
        </p:nvSpPr>
        <p:spPr>
          <a:xfrm>
            <a:off x="1" y="8653768"/>
            <a:ext cx="4002018" cy="352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20759" rtl="0" eaLnBrk="1" latinLnBrk="0" hangingPunct="1">
              <a:lnSpc>
                <a:spcPct val="90000"/>
              </a:lnSpc>
              <a:spcBef>
                <a:spcPts val="1444"/>
              </a:spcBef>
              <a:buFont typeface="Arial" panose="020B0604020202020204" pitchFamily="34" charset="0"/>
              <a:buNone/>
              <a:defRPr kumimoji="1"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380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759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81139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41519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01898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78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2658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83037" indent="0" algn="ctr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b="1" dirty="0">
                <a:solidFill>
                  <a:srgbClr val="9B2B40"/>
                </a:solidFill>
              </a:rPr>
              <a:t>●バイヤーズ・ガイド</a:t>
            </a:r>
            <a:r>
              <a:rPr lang="en-US" altLang="ja-JP" sz="1800" b="1" dirty="0">
                <a:solidFill>
                  <a:srgbClr val="9B2B40"/>
                </a:solidFill>
              </a:rPr>
              <a:t>WEB</a:t>
            </a:r>
            <a:r>
              <a:rPr lang="ja-JP" altLang="en-US" sz="1800" b="1" dirty="0" err="1">
                <a:solidFill>
                  <a:srgbClr val="9B2B40"/>
                </a:solidFill>
              </a:rPr>
              <a:t>への</a:t>
            </a:r>
            <a:r>
              <a:rPr lang="ja-JP" altLang="en-US" sz="1800" b="1" dirty="0">
                <a:solidFill>
                  <a:srgbClr val="9B2B40"/>
                </a:solidFill>
              </a:rPr>
              <a:t>掲載</a:t>
            </a:r>
            <a:endParaRPr lang="en-US" altLang="ja-JP" sz="1800" b="1" dirty="0">
              <a:solidFill>
                <a:srgbClr val="9B2B4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0" y="9006661"/>
            <a:ext cx="57631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カタログに掲載された商品はすべて、売り手と買い手のビジネス・マッチング</a:t>
            </a:r>
            <a:endParaRPr lang="en-US" altLang="ja-JP" sz="1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会員制サイト「バイヤーズ・ガイド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WEB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」にも掲載します。</a:t>
            </a:r>
            <a:endParaRPr lang="en-US" altLang="ja-JP" sz="1400" dirty="0"/>
          </a:p>
          <a:p>
            <a:r>
              <a:rPr lang="ja-JP" altLang="en-US" sz="1400" dirty="0"/>
              <a:t>バイヤーズ・ガイド</a:t>
            </a:r>
            <a:r>
              <a:rPr lang="en-US" altLang="ja-JP" sz="1400" dirty="0"/>
              <a:t>WEB</a:t>
            </a:r>
            <a:r>
              <a:rPr lang="ja-JP" altLang="en-US" sz="1400" dirty="0"/>
              <a:t>：</a:t>
            </a:r>
            <a:r>
              <a:rPr lang="en-US" altLang="ja-JP" sz="1400" dirty="0">
                <a:hlinkClick r:id="rId3"/>
              </a:rPr>
              <a:t>http://buyersguide.jp/</a:t>
            </a:r>
            <a:endParaRPr lang="en-US" altLang="ja-JP" sz="1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2830" y="3574621"/>
            <a:ext cx="3167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＜パターン１・２＞</a:t>
            </a:r>
            <a:endParaRPr lang="en-US" altLang="ja-JP" sz="1200" dirty="0"/>
          </a:p>
          <a:p>
            <a:r>
              <a:rPr lang="en-US" altLang="ja-JP" sz="1200" dirty="0"/>
              <a:t>1</a:t>
            </a:r>
            <a:r>
              <a:rPr lang="ja-JP" altLang="en-US" sz="1200" dirty="0"/>
              <a:t>商品紹介（</a:t>
            </a:r>
            <a:r>
              <a:rPr lang="en-US" altLang="ja-JP" sz="1200" dirty="0"/>
              <a:t>1/2</a:t>
            </a:r>
            <a:r>
              <a:rPr lang="ja-JP" altLang="en-US" sz="1200" dirty="0"/>
              <a:t>ページ）　</a:t>
            </a:r>
            <a:r>
              <a:rPr lang="en-US" altLang="ja-JP" sz="1200" dirty="0"/>
              <a:t>※1</a:t>
            </a:r>
            <a:r>
              <a:rPr lang="ja-JP" altLang="en-US" sz="1200" dirty="0"/>
              <a:t>社</a:t>
            </a:r>
            <a:r>
              <a:rPr lang="en-US" altLang="ja-JP" sz="1200" dirty="0"/>
              <a:t>2</a:t>
            </a:r>
            <a:r>
              <a:rPr lang="ja-JP" altLang="en-US" sz="1200" dirty="0"/>
              <a:t>枠まで掲載可</a:t>
            </a:r>
            <a:endParaRPr lang="en-US" altLang="ja-JP" sz="1200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684AD375-3E07-472A-B029-2F8B0EC0D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20" y="4045808"/>
            <a:ext cx="3167855" cy="448308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26584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325</Words>
  <Application>Microsoft Office PowerPoint</Application>
  <PresentationFormat>A4 210 x 297 mm</PresentationFormat>
  <Paragraphs>53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ＭＳ Ｐゴシック</vt:lpstr>
      <vt:lpstr>ＭＳ Ｐ明朝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吉田春乃</dc:creator>
  <cp:lastModifiedBy>白鞘 直樹</cp:lastModifiedBy>
  <cp:revision>43</cp:revision>
  <cp:lastPrinted>2017-04-25T07:41:16Z</cp:lastPrinted>
  <dcterms:created xsi:type="dcterms:W3CDTF">2016-06-07T04:16:30Z</dcterms:created>
  <dcterms:modified xsi:type="dcterms:W3CDTF">2018-05-07T05:33:55Z</dcterms:modified>
</cp:coreProperties>
</file>